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4" r:id="rId5"/>
    <p:sldId id="280" r:id="rId6"/>
    <p:sldId id="260" r:id="rId7"/>
    <p:sldId id="261" r:id="rId8"/>
    <p:sldId id="262" r:id="rId9"/>
    <p:sldId id="265" r:id="rId10"/>
    <p:sldId id="288" r:id="rId11"/>
    <p:sldId id="266" r:id="rId12"/>
    <p:sldId id="267" r:id="rId13"/>
    <p:sldId id="268" r:id="rId14"/>
    <p:sldId id="289" r:id="rId15"/>
    <p:sldId id="269" r:id="rId16"/>
    <p:sldId id="272" r:id="rId17"/>
    <p:sldId id="270" r:id="rId18"/>
    <p:sldId id="271" r:id="rId19"/>
    <p:sldId id="287" r:id="rId20"/>
    <p:sldId id="273" r:id="rId21"/>
    <p:sldId id="281" r:id="rId22"/>
    <p:sldId id="284" r:id="rId23"/>
    <p:sldId id="282" r:id="rId24"/>
    <p:sldId id="283" r:id="rId25"/>
    <p:sldId id="285" r:id="rId26"/>
    <p:sldId id="274" r:id="rId27"/>
    <p:sldId id="275" r:id="rId28"/>
    <p:sldId id="277" r:id="rId29"/>
    <p:sldId id="278" r:id="rId30"/>
    <p:sldId id="279" r:id="rId31"/>
    <p:sldId id="276" r:id="rId32"/>
    <p:sldId id="263" r:id="rId3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Alcím mintájának szerkesztése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60860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54699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30356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5132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48802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26819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9531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96221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07785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29082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04011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B5BE0-6237-4CDC-93FC-A4CAB39EE5C0}" type="datetimeFigureOut">
              <a:rPr lang="hu-HU" smtClean="0"/>
              <a:t>2020. 02. 02.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F89588-6DD5-4A6E-8817-4A41731978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40710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minoman/Compiler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986971" y="396649"/>
            <a:ext cx="10218058" cy="1127351"/>
          </a:xfrm>
        </p:spPr>
        <p:txBody>
          <a:bodyPr>
            <a:normAutofit/>
          </a:bodyPr>
          <a:lstStyle/>
          <a:p>
            <a:r>
              <a:rPr lang="hu-HU" dirty="0" smtClean="0"/>
              <a:t>A fordítóprogramok működése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57" y="1927066"/>
            <a:ext cx="5244444" cy="4571428"/>
          </a:xfrm>
          <a:prstGeom prst="rect">
            <a:avLst/>
          </a:prstGeom>
        </p:spPr>
      </p:pic>
      <p:sp>
        <p:nvSpPr>
          <p:cNvPr id="3" name="Szövegdoboz 2"/>
          <p:cNvSpPr txBox="1"/>
          <p:nvPr/>
        </p:nvSpPr>
        <p:spPr>
          <a:xfrm>
            <a:off x="7449671" y="3186953"/>
            <a:ext cx="42475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800" dirty="0" smtClean="0"/>
              <a:t>Készítette: Oravecz László</a:t>
            </a:r>
          </a:p>
          <a:p>
            <a:pPr algn="ctr"/>
            <a:r>
              <a:rPr lang="hu-HU" sz="2800" dirty="0" err="1" smtClean="0"/>
              <a:t>Code</a:t>
            </a:r>
            <a:r>
              <a:rPr lang="hu-HU" sz="2800" dirty="0" smtClean="0"/>
              <a:t> </a:t>
            </a:r>
            <a:r>
              <a:rPr lang="hu-HU" sz="2800" dirty="0" err="1" smtClean="0"/>
              <a:t>review</a:t>
            </a:r>
            <a:r>
              <a:rPr lang="hu-HU" sz="2800" dirty="0" smtClean="0"/>
              <a:t>: Pánczél Tamás</a:t>
            </a:r>
            <a:endParaRPr lang="hu-HU" sz="2800" dirty="0"/>
          </a:p>
        </p:txBody>
      </p:sp>
      <p:sp>
        <p:nvSpPr>
          <p:cNvPr id="5" name="Szövegdoboz 4"/>
          <p:cNvSpPr txBox="1"/>
          <p:nvPr/>
        </p:nvSpPr>
        <p:spPr>
          <a:xfrm>
            <a:off x="7449286" y="6129162"/>
            <a:ext cx="4247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hlinkClick r:id="rId3"/>
              </a:rPr>
              <a:t>https://github.com/Dominoman/Compilers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6347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Recursive-Descent</a:t>
            </a:r>
            <a:r>
              <a:rPr lang="hu-HU" dirty="0"/>
              <a:t> </a:t>
            </a:r>
            <a:r>
              <a:rPr lang="hu-HU" dirty="0" err="1"/>
              <a:t>Lexer</a:t>
            </a:r>
            <a:endParaRPr lang="hu-HU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071282" y="1915821"/>
            <a:ext cx="10049436" cy="34163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nextToken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Token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 «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lookahead-char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»!=EOF ) { 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 «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comment-start-sequence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» ) { COMMENT(); }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elseif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(«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lookahead-char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»==«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whitespace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») {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consume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();}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elseif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(«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lookahead-char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»==«chars-predicting-T1»)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T1();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elseif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(«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lookahead-char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»==«chars-predicting-T2»)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T2();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hu-HU" altLang="hu-HU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…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«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error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»;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«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EOF-token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»;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hu-HU" altLang="hu-H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744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Demo1</a:t>
            </a:r>
            <a:endParaRPr lang="hu-HU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9047" y="365125"/>
            <a:ext cx="2056327" cy="6142620"/>
          </a:xfrm>
          <a:prstGeom prst="rect">
            <a:avLst/>
          </a:prstGeom>
        </p:spPr>
      </p:pic>
      <p:sp>
        <p:nvSpPr>
          <p:cNvPr id="7" name="Jobbra nyíl 6"/>
          <p:cNvSpPr/>
          <p:nvPr/>
        </p:nvSpPr>
        <p:spPr>
          <a:xfrm>
            <a:off x="6555346" y="3026535"/>
            <a:ext cx="721217" cy="6310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165142" y="2741902"/>
            <a:ext cx="6078962" cy="120032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a=2+3*6;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b=10*(25+33)/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-a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 "eredmény:"; //Ez meg egy komment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 b;</a:t>
            </a:r>
            <a:endParaRPr kumimoji="0" lang="hu-HU" altLang="hu-H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46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Szintaktikai elemzés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A </a:t>
            </a:r>
            <a:r>
              <a:rPr lang="hu-HU" dirty="0" err="1" smtClean="0"/>
              <a:t>tokenek</a:t>
            </a:r>
            <a:r>
              <a:rPr lang="hu-HU" dirty="0" smtClean="0"/>
              <a:t> egymáshoz való viszonyát derítjük fel és egy fa struktúrába (</a:t>
            </a:r>
            <a:r>
              <a:rPr lang="hu-HU" dirty="0" err="1" smtClean="0"/>
              <a:t>Abstract</a:t>
            </a:r>
            <a:r>
              <a:rPr lang="hu-HU" dirty="0" smtClean="0"/>
              <a:t> </a:t>
            </a:r>
            <a:r>
              <a:rPr lang="hu-HU" dirty="0" err="1" smtClean="0"/>
              <a:t>Syntax</a:t>
            </a:r>
            <a:r>
              <a:rPr lang="hu-HU" dirty="0" smtClean="0"/>
              <a:t> </a:t>
            </a:r>
            <a:r>
              <a:rPr lang="hu-HU" dirty="0" err="1" smtClean="0"/>
              <a:t>Tree</a:t>
            </a:r>
            <a:r>
              <a:rPr lang="hu-HU" dirty="0" smtClean="0"/>
              <a:t>) rendezzük a program részeit.</a:t>
            </a:r>
          </a:p>
          <a:p>
            <a:r>
              <a:rPr lang="hu-HU" dirty="0" smtClean="0"/>
              <a:t>Az elkészült struktúrában tudunk ellenőrzéseket és </a:t>
            </a:r>
            <a:r>
              <a:rPr lang="hu-HU" dirty="0" err="1" smtClean="0"/>
              <a:t>optimalizációkat</a:t>
            </a:r>
            <a:r>
              <a:rPr lang="hu-HU" dirty="0" smtClean="0"/>
              <a:t> végezni</a:t>
            </a:r>
          </a:p>
          <a:p>
            <a:r>
              <a:rPr lang="hu-HU" dirty="0" smtClean="0"/>
              <a:t>Kiderülnek a szintaktikai hibák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086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a=2+3*6;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657" y="1807850"/>
            <a:ext cx="6366686" cy="4386888"/>
          </a:xfrm>
        </p:spPr>
      </p:pic>
    </p:spTree>
    <p:extLst>
      <p:ext uri="{BB962C8B-B14F-4D97-AF65-F5344CB8AC3E}">
        <p14:creationId xmlns:p14="http://schemas.microsoft.com/office/powerpoint/2010/main" val="345924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8200" y="96183"/>
            <a:ext cx="10515600" cy="931723"/>
          </a:xfrm>
        </p:spPr>
        <p:txBody>
          <a:bodyPr/>
          <a:lstStyle/>
          <a:p>
            <a:r>
              <a:rPr lang="hu-HU" dirty="0" err="1"/>
              <a:t>Recursive-Descent</a:t>
            </a:r>
            <a:r>
              <a:rPr lang="hu-HU" dirty="0"/>
              <a:t> </a:t>
            </a:r>
            <a:r>
              <a:rPr lang="hu-HU" dirty="0" err="1"/>
              <a:t>Parser</a:t>
            </a:r>
            <a:endParaRPr lang="hu-HU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071282" y="1027906"/>
            <a:ext cx="10049436" cy="56323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parseAdd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Ast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//</a:t>
            </a:r>
            <a:r>
              <a:rPr lang="hu-HU" altLang="hu-HU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Számok összeadása</a:t>
            </a:r>
            <a:endParaRPr lang="hu-HU" altLang="hu-HU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parseNumber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(«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lookahead-token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»==’+’)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consume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hu-HU" altLang="hu-HU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right=</a:t>
            </a:r>
            <a:r>
              <a:rPr lang="hu-HU" altLang="hu-HU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parseAdd</a:t>
            </a:r>
            <a:r>
              <a:rPr lang="hu-HU" altLang="hu-HU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hu-HU" altLang="hu-HU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OperatorAst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(’+’,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,right)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u-HU" altLang="hu-H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hu-HU" altLang="hu-HU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u-HU" altLang="hu-HU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u-HU" altLang="hu-HU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parseNumber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Ast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//Szám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(«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lookahead-token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»==«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numbertoken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»)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hu-HU" altLang="hu-HU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hu-HU" altLang="hu-HU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«</a:t>
            </a:r>
            <a:r>
              <a:rPr lang="hu-HU" altLang="hu-HU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lookahead-token-value</a:t>
            </a:r>
            <a:r>
              <a:rPr lang="hu-HU" altLang="hu-HU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»;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u-HU" altLang="hu-H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hu-HU" altLang="hu-HU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consume</a:t>
            </a:r>
            <a:r>
              <a:rPr lang="hu-HU" altLang="hu-HU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hu-HU" altLang="hu-HU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hu-HU" altLang="hu-HU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NumberAst</a:t>
            </a:r>
            <a:r>
              <a:rPr kumimoji="0" lang="hu-HU" altLang="hu-HU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hu-HU" altLang="hu-HU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«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error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»;    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4785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Demo2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127" y="1519464"/>
            <a:ext cx="5981341" cy="4752547"/>
          </a:xfrm>
          <a:prstGeom prst="rect">
            <a:avLst/>
          </a:prstGeom>
        </p:spPr>
      </p:pic>
      <p:sp>
        <p:nvSpPr>
          <p:cNvPr id="5" name="Jobbra nyíl 4"/>
          <p:cNvSpPr/>
          <p:nvPr/>
        </p:nvSpPr>
        <p:spPr>
          <a:xfrm>
            <a:off x="3412901" y="3103808"/>
            <a:ext cx="1064970" cy="56582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976572" y="3155889"/>
            <a:ext cx="182041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2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a=2+3*6;</a:t>
            </a:r>
            <a:endParaRPr kumimoji="0" lang="hu-HU" altLang="hu-H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36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Lengyel forma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42410"/>
          </a:xfrm>
        </p:spPr>
        <p:txBody>
          <a:bodyPr>
            <a:normAutofit lnSpcReduction="10000"/>
          </a:bodyPr>
          <a:lstStyle/>
          <a:p>
            <a:r>
              <a:rPr lang="hu-HU" dirty="0" smtClean="0"/>
              <a:t>Egyszerűbb feldolgozni, mint hagyományos matematikai kifejezéseket</a:t>
            </a:r>
          </a:p>
          <a:p>
            <a:r>
              <a:rPr lang="hu-HU" dirty="0" smtClean="0"/>
              <a:t>Nincs zárójel</a:t>
            </a:r>
          </a:p>
          <a:p>
            <a:r>
              <a:rPr lang="hu-HU" dirty="0" smtClean="0"/>
              <a:t>A műveletek között nincs prioritási sorrend</a:t>
            </a:r>
          </a:p>
          <a:p>
            <a:r>
              <a:rPr lang="hu-HU" dirty="0" smtClean="0"/>
              <a:t>A művelet a számok után jön</a:t>
            </a:r>
          </a:p>
          <a:p>
            <a:r>
              <a:rPr lang="hu-HU" dirty="0" smtClean="0"/>
              <a:t>2+3*6  =&gt;  2 3 6 * +</a:t>
            </a:r>
          </a:p>
          <a:p>
            <a:r>
              <a:rPr lang="hu-HU" dirty="0" smtClean="0"/>
              <a:t>(2+3)*6 =&gt; 2 3 + 6 *</a:t>
            </a:r>
          </a:p>
          <a:p>
            <a:r>
              <a:rPr lang="hu-HU" dirty="0" smtClean="0"/>
              <a:t>Kiértékelés:</a:t>
            </a:r>
          </a:p>
          <a:p>
            <a:pPr lvl="1"/>
            <a:r>
              <a:rPr lang="hu-HU" dirty="0" smtClean="0"/>
              <a:t>Ha szám, akkor tedd a verem tetejére</a:t>
            </a:r>
          </a:p>
          <a:p>
            <a:pPr lvl="1"/>
            <a:r>
              <a:rPr lang="hu-HU" dirty="0" smtClean="0"/>
              <a:t>Ha művelet, akkor a verem tetején lévő 2 számmal végezd el, az eredményt tedd a veremre</a:t>
            </a:r>
          </a:p>
          <a:p>
            <a:pPr lvl="1"/>
            <a:r>
              <a:rPr lang="hu-HU" dirty="0" smtClean="0"/>
              <a:t>A végeredmény a veremben marad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0170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Virtuális gép specifikáció I.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21372"/>
          </a:xfrm>
        </p:spPr>
        <p:txBody>
          <a:bodyPr/>
          <a:lstStyle/>
          <a:p>
            <a:r>
              <a:rPr lang="hu-HU" dirty="0" smtClean="0"/>
              <a:t>A memória 2000 elemű, egész tömb</a:t>
            </a:r>
          </a:p>
          <a:p>
            <a:r>
              <a:rPr lang="hu-HU" dirty="0" smtClean="0"/>
              <a:t>Verem műveletek</a:t>
            </a:r>
          </a:p>
          <a:p>
            <a:r>
              <a:rPr lang="hu-HU" dirty="0" smtClean="0"/>
              <a:t>Program indulása a 0. címtől</a:t>
            </a:r>
          </a:p>
          <a:p>
            <a:endParaRPr lang="hu-HU" dirty="0"/>
          </a:p>
        </p:txBody>
      </p:sp>
      <p:grpSp>
        <p:nvGrpSpPr>
          <p:cNvPr id="15" name="Csoportba foglalás 14"/>
          <p:cNvGrpSpPr/>
          <p:nvPr/>
        </p:nvGrpSpPr>
        <p:grpSpPr>
          <a:xfrm>
            <a:off x="683433" y="4526175"/>
            <a:ext cx="11029863" cy="2064558"/>
            <a:chOff x="683433" y="3490756"/>
            <a:chExt cx="11029863" cy="2064558"/>
          </a:xfrm>
        </p:grpSpPr>
        <p:sp>
          <p:nvSpPr>
            <p:cNvPr id="4" name="Téglalap 3"/>
            <p:cNvSpPr/>
            <p:nvPr/>
          </p:nvSpPr>
          <p:spPr>
            <a:xfrm>
              <a:off x="838201" y="3618963"/>
              <a:ext cx="5201992" cy="1429555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5" name="Téglalap 4"/>
            <p:cNvSpPr/>
            <p:nvPr/>
          </p:nvSpPr>
          <p:spPr>
            <a:xfrm>
              <a:off x="6040193" y="3618963"/>
              <a:ext cx="5201992" cy="1429555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" name="Téglalap 5"/>
            <p:cNvSpPr/>
            <p:nvPr/>
          </p:nvSpPr>
          <p:spPr>
            <a:xfrm>
              <a:off x="840961" y="3490756"/>
              <a:ext cx="2135713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hu-HU" sz="4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Program</a:t>
              </a:r>
              <a:endParaRPr lang="hu-HU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Téglalap 6"/>
            <p:cNvSpPr/>
            <p:nvPr/>
          </p:nvSpPr>
          <p:spPr>
            <a:xfrm>
              <a:off x="6052316" y="3490756"/>
              <a:ext cx="2114040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hu-HU" sz="4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Változók</a:t>
              </a:r>
              <a:endParaRPr lang="hu-HU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Téglalap 7"/>
            <p:cNvSpPr/>
            <p:nvPr/>
          </p:nvSpPr>
          <p:spPr>
            <a:xfrm>
              <a:off x="9555254" y="3490756"/>
              <a:ext cx="1678408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hu-HU" sz="4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Verem</a:t>
              </a:r>
              <a:endParaRPr lang="hu-HU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9" name="Jobbra nyíl 8"/>
            <p:cNvSpPr/>
            <p:nvPr/>
          </p:nvSpPr>
          <p:spPr>
            <a:xfrm>
              <a:off x="862530" y="4542293"/>
              <a:ext cx="682580" cy="325339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0" name="Jobbra nyíl 9"/>
            <p:cNvSpPr/>
            <p:nvPr/>
          </p:nvSpPr>
          <p:spPr>
            <a:xfrm>
              <a:off x="6046278" y="4542293"/>
              <a:ext cx="682580" cy="325339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1" name="Jobbra nyíl 10"/>
            <p:cNvSpPr/>
            <p:nvPr/>
          </p:nvSpPr>
          <p:spPr>
            <a:xfrm rot="10800000">
              <a:off x="10567997" y="4542292"/>
              <a:ext cx="682580" cy="325339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Téglalap 11"/>
            <p:cNvSpPr/>
            <p:nvPr/>
          </p:nvSpPr>
          <p:spPr>
            <a:xfrm>
              <a:off x="683433" y="4907386"/>
              <a:ext cx="393056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hu-HU" sz="32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</a:t>
              </a:r>
              <a:endParaRPr lang="hu-HU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3" name="Téglalap 12"/>
            <p:cNvSpPr/>
            <p:nvPr/>
          </p:nvSpPr>
          <p:spPr>
            <a:xfrm>
              <a:off x="5531080" y="4945402"/>
              <a:ext cx="1018228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hu-HU" sz="32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1000</a:t>
              </a:r>
              <a:endParaRPr lang="hu-HU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4" name="Téglalap 13"/>
            <p:cNvSpPr/>
            <p:nvPr/>
          </p:nvSpPr>
          <p:spPr>
            <a:xfrm>
              <a:off x="10695068" y="4970539"/>
              <a:ext cx="1018228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hu-HU" sz="32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1999</a:t>
              </a:r>
              <a:endParaRPr lang="hu-HU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171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Virtuális gép specifikáció </a:t>
            </a:r>
            <a:r>
              <a:rPr lang="hu-HU" dirty="0" smtClean="0"/>
              <a:t>II.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314793" y="1825625"/>
            <a:ext cx="1169232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hu-HU" dirty="0" smtClean="0"/>
              <a:t>Utasítás készlet:</a:t>
            </a:r>
          </a:p>
          <a:p>
            <a:pPr marL="457200" lvl="1" indent="0">
              <a:buNone/>
              <a:tabLst>
                <a:tab pos="2428875" algn="l"/>
              </a:tabLst>
            </a:pPr>
            <a:r>
              <a:rPr lang="en-US" b="1" dirty="0" smtClean="0"/>
              <a:t>BRK</a:t>
            </a:r>
            <a:r>
              <a:rPr lang="hu-HU" dirty="0"/>
              <a:t>	</a:t>
            </a:r>
            <a:r>
              <a:rPr lang="hu-HU" dirty="0" smtClean="0"/>
              <a:t>Program vége</a:t>
            </a:r>
            <a:endParaRPr lang="en-US" dirty="0"/>
          </a:p>
          <a:p>
            <a:pPr marL="457200" lvl="1" indent="0">
              <a:buNone/>
              <a:tabLst>
                <a:tab pos="2428875" algn="l"/>
              </a:tabLst>
            </a:pPr>
            <a:r>
              <a:rPr lang="en-US" b="1" dirty="0" smtClean="0"/>
              <a:t>PUSH</a:t>
            </a:r>
            <a:r>
              <a:rPr lang="en-US" dirty="0" smtClean="0"/>
              <a:t> </a:t>
            </a:r>
            <a:r>
              <a:rPr lang="hu-HU" dirty="0" smtClean="0"/>
              <a:t>&lt;int&gt;	&lt;</a:t>
            </a:r>
            <a:r>
              <a:rPr lang="hu-HU" dirty="0" err="1" smtClean="0"/>
              <a:t>int</a:t>
            </a:r>
            <a:r>
              <a:rPr lang="hu-HU" dirty="0" smtClean="0"/>
              <a:t>&gt; a verem tetejére</a:t>
            </a:r>
            <a:endParaRPr lang="en-US" dirty="0"/>
          </a:p>
          <a:p>
            <a:pPr marL="457200" lvl="1" indent="0">
              <a:buNone/>
              <a:tabLst>
                <a:tab pos="2428875" algn="l"/>
              </a:tabLst>
            </a:pPr>
            <a:r>
              <a:rPr lang="en-US" b="1" dirty="0" smtClean="0"/>
              <a:t>LOAD</a:t>
            </a:r>
            <a:r>
              <a:rPr lang="hu-HU" dirty="0" smtClean="0"/>
              <a:t>	a verem tetején levő memóriacímről betölt egy egész számot a verem tetejére</a:t>
            </a:r>
            <a:endParaRPr lang="en-US" dirty="0"/>
          </a:p>
          <a:p>
            <a:pPr marL="457200" lvl="1" indent="0">
              <a:buNone/>
              <a:tabLst>
                <a:tab pos="2428875" algn="l"/>
              </a:tabLst>
            </a:pPr>
            <a:r>
              <a:rPr lang="en-US" b="1" dirty="0" smtClean="0"/>
              <a:t>STORE</a:t>
            </a:r>
            <a:r>
              <a:rPr lang="hu-HU" dirty="0" smtClean="0"/>
              <a:t>	A verem tetején lévő memóriacímre írja a (verem -2) számot</a:t>
            </a:r>
            <a:endParaRPr lang="en-US" dirty="0"/>
          </a:p>
          <a:p>
            <a:pPr marL="457200" lvl="1" indent="0">
              <a:buNone/>
              <a:tabLst>
                <a:tab pos="2428875" algn="l"/>
              </a:tabLst>
            </a:pPr>
            <a:r>
              <a:rPr lang="en-US" b="1" dirty="0" smtClean="0"/>
              <a:t>ADD</a:t>
            </a:r>
            <a:r>
              <a:rPr lang="hu-HU" dirty="0" smtClean="0"/>
              <a:t>	A verem tetején levő 2 számot összeadja, az eredményt a veremre teszi</a:t>
            </a:r>
            <a:endParaRPr lang="en-US" dirty="0"/>
          </a:p>
          <a:p>
            <a:pPr marL="457200" lvl="1" indent="0">
              <a:buNone/>
              <a:tabLst>
                <a:tab pos="2428875" algn="l"/>
              </a:tabLst>
            </a:pPr>
            <a:r>
              <a:rPr lang="en-US" b="1" dirty="0" smtClean="0"/>
              <a:t>SUB</a:t>
            </a:r>
            <a:r>
              <a:rPr lang="hu-HU" dirty="0"/>
              <a:t>	A </a:t>
            </a:r>
            <a:r>
              <a:rPr lang="hu-HU" dirty="0" smtClean="0"/>
              <a:t>verem tetején </a:t>
            </a:r>
            <a:r>
              <a:rPr lang="hu-HU" dirty="0"/>
              <a:t>levő 2 számot </a:t>
            </a:r>
            <a:r>
              <a:rPr lang="hu-HU" dirty="0" smtClean="0"/>
              <a:t>kivonja, </a:t>
            </a:r>
            <a:r>
              <a:rPr lang="hu-HU" dirty="0"/>
              <a:t>az eredményt a veremre teszi</a:t>
            </a:r>
            <a:endParaRPr lang="en-US" dirty="0"/>
          </a:p>
          <a:p>
            <a:pPr marL="457200" lvl="1" indent="0">
              <a:buNone/>
              <a:tabLst>
                <a:tab pos="2428875" algn="l"/>
              </a:tabLst>
            </a:pPr>
            <a:r>
              <a:rPr lang="en-US" b="1" dirty="0" smtClean="0"/>
              <a:t>MUL</a:t>
            </a:r>
            <a:r>
              <a:rPr lang="hu-HU" dirty="0"/>
              <a:t>	A </a:t>
            </a:r>
            <a:r>
              <a:rPr lang="hu-HU" dirty="0" smtClean="0"/>
              <a:t>verem tetején </a:t>
            </a:r>
            <a:r>
              <a:rPr lang="hu-HU" dirty="0"/>
              <a:t>levő 2 számot </a:t>
            </a:r>
            <a:r>
              <a:rPr lang="hu-HU" dirty="0" smtClean="0"/>
              <a:t>szorozza, </a:t>
            </a:r>
            <a:r>
              <a:rPr lang="hu-HU" dirty="0"/>
              <a:t>az eredményt a veremre teszi</a:t>
            </a:r>
            <a:endParaRPr lang="en-US" dirty="0"/>
          </a:p>
          <a:p>
            <a:pPr marL="457200" lvl="1" indent="0">
              <a:buNone/>
              <a:tabLst>
                <a:tab pos="2428875" algn="l"/>
              </a:tabLst>
            </a:pPr>
            <a:r>
              <a:rPr lang="en-US" b="1" dirty="0" smtClean="0"/>
              <a:t>DIV</a:t>
            </a:r>
            <a:r>
              <a:rPr lang="hu-HU" dirty="0"/>
              <a:t>	A </a:t>
            </a:r>
            <a:r>
              <a:rPr lang="hu-HU" dirty="0" smtClean="0"/>
              <a:t>verem tetején </a:t>
            </a:r>
            <a:r>
              <a:rPr lang="hu-HU" dirty="0"/>
              <a:t>levő 2 számot </a:t>
            </a:r>
            <a:r>
              <a:rPr lang="hu-HU" dirty="0" smtClean="0"/>
              <a:t>elosztja, </a:t>
            </a:r>
            <a:r>
              <a:rPr lang="hu-HU" dirty="0"/>
              <a:t>az eredményt a veremre teszi</a:t>
            </a:r>
            <a:endParaRPr lang="en-US" dirty="0"/>
          </a:p>
          <a:p>
            <a:pPr marL="457200" lvl="1" indent="0">
              <a:buNone/>
              <a:tabLst>
                <a:tab pos="2428875" algn="l"/>
              </a:tabLst>
            </a:pPr>
            <a:r>
              <a:rPr lang="en-US" b="1" dirty="0" smtClean="0"/>
              <a:t>REM</a:t>
            </a:r>
            <a:r>
              <a:rPr lang="hu-HU" dirty="0"/>
              <a:t>	A </a:t>
            </a:r>
            <a:r>
              <a:rPr lang="hu-HU" dirty="0" smtClean="0"/>
              <a:t>verem tetején </a:t>
            </a:r>
            <a:r>
              <a:rPr lang="hu-HU" dirty="0"/>
              <a:t>levő 2 számot </a:t>
            </a:r>
            <a:r>
              <a:rPr lang="hu-HU" dirty="0" smtClean="0"/>
              <a:t>elosztja, </a:t>
            </a:r>
            <a:r>
              <a:rPr lang="hu-HU" dirty="0"/>
              <a:t>az </a:t>
            </a:r>
            <a:r>
              <a:rPr lang="hu-HU" dirty="0" smtClean="0"/>
              <a:t>maradékot </a:t>
            </a:r>
            <a:r>
              <a:rPr lang="hu-HU" dirty="0"/>
              <a:t>a veremre teszi</a:t>
            </a:r>
            <a:endParaRPr lang="en-US" dirty="0"/>
          </a:p>
          <a:p>
            <a:pPr marL="457200" lvl="1" indent="0">
              <a:buNone/>
            </a:pPr>
            <a:r>
              <a:rPr lang="en-US" b="1" dirty="0" smtClean="0"/>
              <a:t>PRS</a:t>
            </a:r>
            <a:r>
              <a:rPr lang="en-US" dirty="0" smtClean="0"/>
              <a:t> </a:t>
            </a:r>
            <a:r>
              <a:rPr lang="hu-HU" dirty="0" smtClean="0"/>
              <a:t>&lt;</a:t>
            </a:r>
            <a:r>
              <a:rPr lang="hu-HU" dirty="0" err="1" smtClean="0"/>
              <a:t>strlen</a:t>
            </a:r>
            <a:r>
              <a:rPr lang="hu-HU" dirty="0" smtClean="0"/>
              <a:t>&gt; &lt;asc1&gt; </a:t>
            </a:r>
            <a:r>
              <a:rPr lang="hu-HU" dirty="0"/>
              <a:t>&lt;</a:t>
            </a:r>
            <a:r>
              <a:rPr lang="hu-HU" dirty="0" smtClean="0"/>
              <a:t>asc2&gt;…	Szöveg kiírja</a:t>
            </a:r>
            <a:endParaRPr lang="en-US" dirty="0"/>
          </a:p>
          <a:p>
            <a:pPr marL="457200" lvl="1" indent="0">
              <a:buNone/>
              <a:tabLst>
                <a:tab pos="2428875" algn="l"/>
              </a:tabLst>
            </a:pPr>
            <a:r>
              <a:rPr lang="en-US" b="1" dirty="0" smtClean="0"/>
              <a:t>PRI</a:t>
            </a:r>
            <a:r>
              <a:rPr lang="hu-HU" dirty="0" smtClean="0"/>
              <a:t>	A verem tetején lévő számot kiírja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9442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Script=&gt;VM konverzió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/>
              <a:t>a</a:t>
            </a:r>
            <a:r>
              <a:rPr lang="hu-HU" dirty="0" smtClean="0"/>
              <a:t>=2+3*6</a:t>
            </a: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532966"/>
            <a:ext cx="5181600" cy="50426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 smtClean="0"/>
              <a:t>PUSH 2</a:t>
            </a:r>
          </a:p>
          <a:p>
            <a:pPr marL="0" indent="0">
              <a:buNone/>
            </a:pPr>
            <a:r>
              <a:rPr lang="hu-HU" dirty="0" smtClean="0"/>
              <a:t>PUSH 3</a:t>
            </a:r>
          </a:p>
          <a:p>
            <a:pPr marL="0" indent="0">
              <a:buNone/>
            </a:pPr>
            <a:r>
              <a:rPr lang="hu-HU" dirty="0" smtClean="0"/>
              <a:t>PUSH 6</a:t>
            </a:r>
          </a:p>
          <a:p>
            <a:pPr marL="0" indent="0">
              <a:buNone/>
            </a:pPr>
            <a:r>
              <a:rPr lang="hu-HU" dirty="0" smtClean="0"/>
              <a:t>MUL</a:t>
            </a:r>
          </a:p>
          <a:p>
            <a:pPr marL="0" indent="0">
              <a:buNone/>
            </a:pPr>
            <a:r>
              <a:rPr lang="hu-HU" dirty="0" smtClean="0"/>
              <a:t>ADD</a:t>
            </a:r>
          </a:p>
          <a:p>
            <a:pPr marL="0" indent="0">
              <a:buNone/>
            </a:pPr>
            <a:r>
              <a:rPr lang="hu-HU" dirty="0" smtClean="0"/>
              <a:t>PUSH a</a:t>
            </a:r>
          </a:p>
          <a:p>
            <a:pPr marL="0" indent="0">
              <a:buNone/>
            </a:pPr>
            <a:r>
              <a:rPr lang="hu-HU" dirty="0" smtClean="0"/>
              <a:t>STORE</a:t>
            </a:r>
            <a:endParaRPr lang="hu-HU" dirty="0"/>
          </a:p>
        </p:txBody>
      </p:sp>
      <p:sp>
        <p:nvSpPr>
          <p:cNvPr id="5" name="Jobbra nyíl 4"/>
          <p:cNvSpPr/>
          <p:nvPr/>
        </p:nvSpPr>
        <p:spPr>
          <a:xfrm>
            <a:off x="3859305" y="1825625"/>
            <a:ext cx="1237130" cy="37651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9792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/>
          <p:cNvSpPr/>
          <p:nvPr/>
        </p:nvSpPr>
        <p:spPr>
          <a:xfrm>
            <a:off x="5312222" y="2605307"/>
            <a:ext cx="3614057" cy="249645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églalap 2"/>
          <p:cNvSpPr/>
          <p:nvPr/>
        </p:nvSpPr>
        <p:spPr>
          <a:xfrm>
            <a:off x="1364337" y="1654622"/>
            <a:ext cx="2656114" cy="190137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Téglalap 3"/>
          <p:cNvSpPr/>
          <p:nvPr/>
        </p:nvSpPr>
        <p:spPr>
          <a:xfrm>
            <a:off x="1364337" y="3962391"/>
            <a:ext cx="2656114" cy="24529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 4"/>
          <p:cNvSpPr/>
          <p:nvPr/>
        </p:nvSpPr>
        <p:spPr>
          <a:xfrm>
            <a:off x="1890091" y="2256128"/>
            <a:ext cx="16046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ROM</a:t>
            </a:r>
            <a:endParaRPr lang="hu-H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églalap 5"/>
          <p:cNvSpPr/>
          <p:nvPr/>
        </p:nvSpPr>
        <p:spPr>
          <a:xfrm>
            <a:off x="1915579" y="4727183"/>
            <a:ext cx="15536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RAM</a:t>
            </a:r>
            <a:endParaRPr lang="hu-H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églalap 6"/>
          <p:cNvSpPr/>
          <p:nvPr/>
        </p:nvSpPr>
        <p:spPr>
          <a:xfrm>
            <a:off x="10084199" y="2297295"/>
            <a:ext cx="1052285" cy="30851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églalap 7"/>
          <p:cNvSpPr/>
          <p:nvPr/>
        </p:nvSpPr>
        <p:spPr>
          <a:xfrm>
            <a:off x="10084199" y="3378191"/>
            <a:ext cx="10855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I/O</a:t>
            </a:r>
            <a:endParaRPr lang="hu-H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Balra-jobbra nyíl 8"/>
          <p:cNvSpPr/>
          <p:nvPr/>
        </p:nvSpPr>
        <p:spPr>
          <a:xfrm>
            <a:off x="9165764" y="3680199"/>
            <a:ext cx="812800" cy="319314"/>
          </a:xfrm>
          <a:prstGeom prst="left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Balra-jobbra nyíl 9"/>
          <p:cNvSpPr/>
          <p:nvPr/>
        </p:nvSpPr>
        <p:spPr>
          <a:xfrm>
            <a:off x="4247949" y="4415960"/>
            <a:ext cx="812800" cy="319314"/>
          </a:xfrm>
          <a:prstGeom prst="left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églalap 10"/>
          <p:cNvSpPr/>
          <p:nvPr/>
        </p:nvSpPr>
        <p:spPr>
          <a:xfrm>
            <a:off x="6441821" y="2756869"/>
            <a:ext cx="13548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CPU</a:t>
            </a:r>
            <a:endParaRPr lang="hu-H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Jobbra nyíl 11"/>
          <p:cNvSpPr/>
          <p:nvPr/>
        </p:nvSpPr>
        <p:spPr>
          <a:xfrm>
            <a:off x="4271924" y="3018965"/>
            <a:ext cx="788825" cy="3201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Téglalap 12"/>
          <p:cNvSpPr/>
          <p:nvPr/>
        </p:nvSpPr>
        <p:spPr>
          <a:xfrm>
            <a:off x="5312221" y="4557479"/>
            <a:ext cx="725714" cy="54428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églalap 13"/>
          <p:cNvSpPr/>
          <p:nvPr/>
        </p:nvSpPr>
        <p:spPr>
          <a:xfrm>
            <a:off x="5234597" y="4367956"/>
            <a:ext cx="9108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PC</a:t>
            </a:r>
            <a:endParaRPr lang="hu-H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Cím 1"/>
          <p:cNvSpPr txBox="1">
            <a:spLocks/>
          </p:cNvSpPr>
          <p:nvPr/>
        </p:nvSpPr>
        <p:spPr>
          <a:xfrm>
            <a:off x="972453" y="683447"/>
            <a:ext cx="6561688" cy="112735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smtClean="0"/>
              <a:t>A számítógép elvi felépítése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39684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Demo</a:t>
            </a:r>
            <a:r>
              <a:rPr lang="hu-HU" dirty="0" smtClean="0"/>
              <a:t> 3</a:t>
            </a:r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517" y="2167487"/>
            <a:ext cx="7628966" cy="335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02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SuperScript</a:t>
            </a:r>
            <a:r>
              <a:rPr lang="hu-HU" dirty="0" smtClean="0"/>
              <a:t> V2.0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Összehasonlító operátorok &lt;,=,&gt;</a:t>
            </a:r>
          </a:p>
          <a:p>
            <a:r>
              <a:rPr lang="hu-HU" dirty="0" smtClean="0"/>
              <a:t>Logikai operátorok &amp;,|</a:t>
            </a:r>
          </a:p>
          <a:p>
            <a:r>
              <a:rPr lang="hu-HU" dirty="0" smtClean="0"/>
              <a:t>Feltételes elágazás</a:t>
            </a:r>
          </a:p>
          <a:p>
            <a:pPr lvl="1"/>
            <a:r>
              <a:rPr lang="hu-HU" dirty="0" err="1" smtClean="0"/>
              <a:t>if</a:t>
            </a:r>
            <a:r>
              <a:rPr lang="hu-HU" dirty="0" smtClean="0"/>
              <a:t>(&lt;feltétel&gt;){&lt;utasítások&gt;}</a:t>
            </a:r>
          </a:p>
          <a:p>
            <a:pPr lvl="1"/>
            <a:r>
              <a:rPr lang="hu-HU" dirty="0" err="1"/>
              <a:t>if</a:t>
            </a:r>
            <a:r>
              <a:rPr lang="hu-HU" dirty="0"/>
              <a:t>(&lt;feltétel&gt;){&lt;utasítások</a:t>
            </a:r>
            <a:r>
              <a:rPr lang="hu-HU" dirty="0" smtClean="0"/>
              <a:t>&gt;}</a:t>
            </a:r>
            <a:r>
              <a:rPr lang="hu-HU" dirty="0" err="1" smtClean="0"/>
              <a:t>else</a:t>
            </a:r>
            <a:r>
              <a:rPr lang="hu-HU" dirty="0" smtClean="0"/>
              <a:t>{&lt;</a:t>
            </a:r>
            <a:r>
              <a:rPr lang="hu-HU" dirty="0" err="1" smtClean="0"/>
              <a:t>utasítások</a:t>
            </a:r>
            <a:r>
              <a:rPr lang="hu-HU" dirty="0" smtClean="0"/>
              <a:t>&gt;}</a:t>
            </a:r>
          </a:p>
          <a:p>
            <a:r>
              <a:rPr lang="hu-HU" dirty="0" smtClean="0"/>
              <a:t>Ciklus</a:t>
            </a:r>
          </a:p>
          <a:p>
            <a:pPr lvl="1"/>
            <a:r>
              <a:rPr lang="hu-HU" dirty="0" err="1" smtClean="0"/>
              <a:t>while</a:t>
            </a:r>
            <a:r>
              <a:rPr lang="hu-HU" dirty="0" smtClean="0"/>
              <a:t>(&lt;feltétel&gt;){&lt;utasítások&gt;}</a:t>
            </a:r>
          </a:p>
          <a:p>
            <a:pPr marL="457200" lvl="1" indent="0">
              <a:buNone/>
            </a:pPr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41310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Virtuális gép specifikáció </a:t>
            </a:r>
            <a:r>
              <a:rPr lang="hu-HU" dirty="0" smtClean="0"/>
              <a:t>III.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314793" y="1825625"/>
            <a:ext cx="11692328" cy="4351338"/>
          </a:xfrm>
        </p:spPr>
        <p:txBody>
          <a:bodyPr>
            <a:normAutofit/>
          </a:bodyPr>
          <a:lstStyle/>
          <a:p>
            <a:r>
              <a:rPr lang="hu-HU" dirty="0" smtClean="0"/>
              <a:t>Utasítás készlet:</a:t>
            </a:r>
          </a:p>
          <a:p>
            <a:pPr lvl="1">
              <a:tabLst>
                <a:tab pos="2428875" algn="l"/>
              </a:tabLst>
            </a:pPr>
            <a:r>
              <a:rPr lang="hu-HU" sz="2200" b="1" dirty="0" smtClean="0"/>
              <a:t>EQ</a:t>
            </a:r>
            <a:r>
              <a:rPr lang="hu-HU" sz="2200" dirty="0" smtClean="0"/>
              <a:t>	A verem tetején levő 2 számot összehasonlítja, veremre -1 ha igaz, 0 ha hamis</a:t>
            </a:r>
            <a:endParaRPr lang="en-US" sz="2200" dirty="0"/>
          </a:p>
          <a:p>
            <a:pPr lvl="1">
              <a:tabLst>
                <a:tab pos="2428875" algn="l"/>
              </a:tabLst>
            </a:pPr>
            <a:r>
              <a:rPr lang="hu-HU" sz="2200" b="1" dirty="0" smtClean="0"/>
              <a:t>LESS</a:t>
            </a:r>
            <a:r>
              <a:rPr lang="hu-HU" sz="2200" dirty="0"/>
              <a:t>	</a:t>
            </a:r>
            <a:r>
              <a:rPr lang="hu-HU" sz="2200" dirty="0" smtClean="0"/>
              <a:t>Összehasonlítás &lt;</a:t>
            </a:r>
            <a:endParaRPr lang="en-US" sz="2200" dirty="0"/>
          </a:p>
          <a:p>
            <a:pPr lvl="1">
              <a:tabLst>
                <a:tab pos="2428875" algn="l"/>
              </a:tabLst>
            </a:pPr>
            <a:r>
              <a:rPr lang="hu-HU" sz="2200" b="1" dirty="0" smtClean="0"/>
              <a:t>GREATER</a:t>
            </a:r>
            <a:r>
              <a:rPr lang="hu-HU" sz="2200" dirty="0"/>
              <a:t>	</a:t>
            </a:r>
            <a:r>
              <a:rPr lang="hu-HU" sz="2200" dirty="0" smtClean="0"/>
              <a:t>Összehasonlítás &gt;</a:t>
            </a:r>
            <a:endParaRPr lang="en-US" sz="2200" dirty="0"/>
          </a:p>
          <a:p>
            <a:pPr lvl="1">
              <a:tabLst>
                <a:tab pos="2428875" algn="l"/>
              </a:tabLst>
            </a:pPr>
            <a:r>
              <a:rPr lang="hu-HU" sz="2200" b="1" dirty="0" smtClean="0"/>
              <a:t>AND</a:t>
            </a:r>
            <a:r>
              <a:rPr lang="hu-HU" sz="2200" dirty="0"/>
              <a:t>	</a:t>
            </a:r>
            <a:r>
              <a:rPr lang="hu-HU" sz="2200" dirty="0" smtClean="0"/>
              <a:t>Bitenkénti és művelet</a:t>
            </a:r>
            <a:endParaRPr lang="en-US" sz="2200" dirty="0"/>
          </a:p>
          <a:p>
            <a:pPr lvl="1">
              <a:tabLst>
                <a:tab pos="2428875" algn="l"/>
              </a:tabLst>
            </a:pPr>
            <a:r>
              <a:rPr lang="hu-HU" sz="2200" b="1" dirty="0" smtClean="0"/>
              <a:t>OR</a:t>
            </a:r>
            <a:r>
              <a:rPr lang="hu-HU" sz="2200" dirty="0"/>
              <a:t>	</a:t>
            </a:r>
            <a:r>
              <a:rPr lang="hu-HU" sz="2200" dirty="0" smtClean="0"/>
              <a:t>Bitenkénti vagy művelet</a:t>
            </a:r>
          </a:p>
          <a:p>
            <a:pPr lvl="1">
              <a:tabLst>
                <a:tab pos="2428875" algn="l"/>
              </a:tabLst>
            </a:pPr>
            <a:r>
              <a:rPr lang="hu-HU" sz="2200" b="1" dirty="0" smtClean="0"/>
              <a:t>JUMP &lt;int&gt;</a:t>
            </a:r>
            <a:r>
              <a:rPr lang="hu-HU" sz="2200" dirty="0" smtClean="0"/>
              <a:t>	Feltétel nélküli ugrás az &lt;int&gt; memóriacímre</a:t>
            </a:r>
          </a:p>
          <a:p>
            <a:pPr lvl="1">
              <a:tabLst>
                <a:tab pos="2428875" algn="l"/>
              </a:tabLst>
            </a:pPr>
            <a:r>
              <a:rPr lang="hu-HU" sz="2200" b="1" dirty="0" smtClean="0"/>
              <a:t>JUMP0 &lt;int&gt;</a:t>
            </a:r>
            <a:r>
              <a:rPr lang="hu-HU" sz="2200" dirty="0" smtClean="0"/>
              <a:t>	Ugrás az &lt;int&gt; címre, ha a verem tetején 0 van</a:t>
            </a:r>
            <a:endParaRPr lang="hu-HU" sz="2200" dirty="0"/>
          </a:p>
        </p:txBody>
      </p:sp>
    </p:spTree>
    <p:extLst>
      <p:ext uri="{BB962C8B-B14F-4D97-AF65-F5344CB8AC3E}">
        <p14:creationId xmlns:p14="http://schemas.microsoft.com/office/powerpoint/2010/main" val="344751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Új teszt program </a:t>
            </a:r>
            <a:r>
              <a:rPr lang="hu-HU" dirty="0"/>
              <a:t>- Fibonacci-számok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4078942" y="1914000"/>
            <a:ext cx="4034117" cy="34163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a=1;b=1;i=0;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(i&lt;10){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(i&lt;2){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print " 1";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c=a+b;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print c;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a=b;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=c;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i=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+1;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 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kesz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";</a:t>
            </a:r>
            <a:endParaRPr kumimoji="0" lang="hu-HU" altLang="hu-H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45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Script=&gt;VM konverzió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hu-HU" dirty="0" err="1"/>
              <a:t>w</a:t>
            </a:r>
            <a:r>
              <a:rPr lang="hu-HU" dirty="0" err="1" smtClean="0"/>
              <a:t>hile</a:t>
            </a:r>
            <a:r>
              <a:rPr lang="hu-HU" dirty="0" smtClean="0"/>
              <a:t>(i&gt;5){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i=i-1</a:t>
            </a:r>
          </a:p>
          <a:p>
            <a:pPr marL="0" indent="0">
              <a:buNone/>
            </a:pPr>
            <a:r>
              <a:rPr lang="hu-HU" dirty="0"/>
              <a:t>}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532966"/>
            <a:ext cx="5181600" cy="504264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hu-HU" dirty="0" err="1" smtClean="0"/>
              <a:t>wbegin</a:t>
            </a:r>
            <a:r>
              <a:rPr lang="hu-HU" dirty="0" smtClean="0"/>
              <a:t>:</a:t>
            </a:r>
          </a:p>
          <a:p>
            <a:pPr marL="0" indent="0">
              <a:buNone/>
            </a:pPr>
            <a:r>
              <a:rPr lang="hu-HU" dirty="0" smtClean="0"/>
              <a:t>	PUSH i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LOAD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PUSH 5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GREATER</a:t>
            </a:r>
          </a:p>
          <a:p>
            <a:pPr marL="0" indent="0">
              <a:buNone/>
            </a:pPr>
            <a:r>
              <a:rPr lang="hu-HU" dirty="0" smtClean="0"/>
              <a:t>	JUMP0 </a:t>
            </a:r>
            <a:r>
              <a:rPr lang="hu-HU" dirty="0" err="1" smtClean="0"/>
              <a:t>wend</a:t>
            </a:r>
            <a:endParaRPr lang="hu-HU" dirty="0" smtClean="0"/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PUSH i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LOAD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PUSH 1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SUB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PUSH i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STORE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JUMP </a:t>
            </a:r>
            <a:r>
              <a:rPr lang="hu-HU" dirty="0" err="1" smtClean="0"/>
              <a:t>wbegin</a:t>
            </a:r>
            <a:endParaRPr lang="hu-HU" dirty="0" smtClean="0"/>
          </a:p>
          <a:p>
            <a:pPr marL="0" indent="0">
              <a:buNone/>
            </a:pPr>
            <a:r>
              <a:rPr lang="hu-HU" dirty="0" err="1" smtClean="0"/>
              <a:t>Wend</a:t>
            </a:r>
            <a:r>
              <a:rPr lang="hu-HU" dirty="0" smtClean="0"/>
              <a:t>:</a:t>
            </a:r>
            <a:endParaRPr lang="hu-HU" dirty="0"/>
          </a:p>
        </p:txBody>
      </p:sp>
      <p:sp>
        <p:nvSpPr>
          <p:cNvPr id="5" name="Jobbra nyíl 4"/>
          <p:cNvSpPr/>
          <p:nvPr/>
        </p:nvSpPr>
        <p:spPr>
          <a:xfrm>
            <a:off x="3603811" y="1976717"/>
            <a:ext cx="1237130" cy="37651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5059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Demo</a:t>
            </a:r>
            <a:r>
              <a:rPr lang="hu-HU" dirty="0" smtClean="0"/>
              <a:t> 4</a:t>
            </a:r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6259" y="2052126"/>
            <a:ext cx="5719482" cy="447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72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MOS 6502 processzor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639367"/>
          </a:xfrm>
        </p:spPr>
        <p:txBody>
          <a:bodyPr>
            <a:normAutofit fontScale="92500" lnSpcReduction="10000"/>
          </a:bodyPr>
          <a:lstStyle/>
          <a:p>
            <a:r>
              <a:rPr lang="hu-HU" dirty="0" smtClean="0"/>
              <a:t>1975 </a:t>
            </a:r>
            <a:r>
              <a:rPr lang="hu-HU" dirty="0" err="1" smtClean="0"/>
              <a:t>-től</a:t>
            </a:r>
            <a:r>
              <a:rPr lang="hu-HU" dirty="0" smtClean="0"/>
              <a:t> gyártják</a:t>
            </a:r>
          </a:p>
          <a:p>
            <a:r>
              <a:rPr lang="hu-HU" dirty="0" smtClean="0"/>
              <a:t>Max CPU órajel: 1-2 </a:t>
            </a:r>
            <a:r>
              <a:rPr lang="hu-HU" dirty="0" err="1" smtClean="0"/>
              <a:t>Mhz</a:t>
            </a:r>
            <a:endParaRPr lang="hu-HU" dirty="0" smtClean="0"/>
          </a:p>
          <a:p>
            <a:r>
              <a:rPr lang="hu-HU" dirty="0" smtClean="0"/>
              <a:t>8 bites adatbusz</a:t>
            </a:r>
          </a:p>
          <a:p>
            <a:r>
              <a:rPr lang="hu-HU" dirty="0" smtClean="0"/>
              <a:t>16 bites címbusz</a:t>
            </a:r>
          </a:p>
          <a:p>
            <a:r>
              <a:rPr lang="hu-HU" dirty="0" smtClean="0"/>
              <a:t>Nincs *,/ művelet</a:t>
            </a:r>
          </a:p>
          <a:p>
            <a:r>
              <a:rPr lang="hu-HU" dirty="0" smtClean="0"/>
              <a:t>Nagyon olcsón árulták</a:t>
            </a:r>
          </a:p>
          <a:p>
            <a:r>
              <a:rPr lang="hu-HU" dirty="0" smtClean="0"/>
              <a:t>1 db általános 8 bites regiszter</a:t>
            </a:r>
          </a:p>
          <a:p>
            <a:r>
              <a:rPr lang="hu-HU" dirty="0" smtClean="0"/>
              <a:t>2 db 8 bites index regiszter</a:t>
            </a:r>
          </a:p>
          <a:p>
            <a:r>
              <a:rPr lang="hu-HU" dirty="0" err="1"/>
              <a:t>Chuck</a:t>
            </a:r>
            <a:r>
              <a:rPr lang="hu-HU" dirty="0"/>
              <a:t> </a:t>
            </a:r>
            <a:r>
              <a:rPr lang="hu-HU" dirty="0" err="1" smtClean="0"/>
              <a:t>Peddle</a:t>
            </a:r>
            <a:r>
              <a:rPr lang="hu-HU" dirty="0" smtClean="0"/>
              <a:t> tervezte</a:t>
            </a:r>
          </a:p>
          <a:p>
            <a:r>
              <a:rPr lang="hu-HU" dirty="0" smtClean="0"/>
              <a:t>Ma </a:t>
            </a:r>
            <a:r>
              <a:rPr lang="hu-HU" dirty="0" err="1" smtClean="0"/>
              <a:t>Aliexpress-en</a:t>
            </a:r>
            <a:r>
              <a:rPr lang="hu-HU" dirty="0" smtClean="0"/>
              <a:t> ~200 Ft/db</a:t>
            </a:r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111" y="653154"/>
            <a:ext cx="6488889" cy="5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50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MOS 6502 processzor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 rotWithShape="1">
          <a:blip r:embed="rId2"/>
          <a:srcRect r="1267"/>
          <a:stretch/>
        </p:blipFill>
        <p:spPr>
          <a:xfrm>
            <a:off x="709634" y="1374131"/>
            <a:ext cx="10478320" cy="532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62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Cél platform: Commodore 64</a:t>
            </a:r>
            <a:endParaRPr lang="hu-HU" dirty="0"/>
          </a:p>
        </p:txBody>
      </p:sp>
      <p:pic>
        <p:nvPicPr>
          <p:cNvPr id="7" name="Tartalom helye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482" y="1690688"/>
            <a:ext cx="5181600" cy="2626783"/>
          </a:xfrm>
        </p:spPr>
      </p:pic>
      <p:sp>
        <p:nvSpPr>
          <p:cNvPr id="10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hu-HU" dirty="0" smtClean="0"/>
              <a:t>MOS 6510 (módosított 6502)</a:t>
            </a:r>
          </a:p>
          <a:p>
            <a:r>
              <a:rPr lang="hu-HU" dirty="0" smtClean="0"/>
              <a:t>64 KB RAM (38 KB használható)</a:t>
            </a:r>
          </a:p>
          <a:p>
            <a:r>
              <a:rPr lang="hu-HU" dirty="0" smtClean="0"/>
              <a:t>1982-ben az év számítógépe lett</a:t>
            </a:r>
          </a:p>
          <a:p>
            <a:r>
              <a:rPr lang="hu-HU" dirty="0" smtClean="0"/>
              <a:t>Minden idők legtöbbet eladott számítógépe</a:t>
            </a:r>
          </a:p>
          <a:p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405737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6502: 16 bites összeadás </a:t>
            </a:r>
            <a:r>
              <a:rPr lang="hu-HU" dirty="0" smtClean="0"/>
              <a:t>c=a+b</a:t>
            </a:r>
            <a:endParaRPr lang="hu-HU" dirty="0"/>
          </a:p>
        </p:txBody>
      </p:sp>
      <p:sp>
        <p:nvSpPr>
          <p:cNvPr id="4" name="Téglalap 3"/>
          <p:cNvSpPr/>
          <p:nvPr/>
        </p:nvSpPr>
        <p:spPr>
          <a:xfrm>
            <a:off x="833718" y="2057400"/>
            <a:ext cx="10555941" cy="411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 4"/>
          <p:cNvSpPr/>
          <p:nvPr/>
        </p:nvSpPr>
        <p:spPr>
          <a:xfrm>
            <a:off x="5169304" y="2057400"/>
            <a:ext cx="1653017" cy="39703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it-IT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clc</a:t>
            </a:r>
          </a:p>
          <a:p>
            <a:r>
              <a:rPr lang="it-IT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lda </a:t>
            </a:r>
            <a:r>
              <a:rPr lang="hu-HU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it-IT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it-IT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adc </a:t>
            </a:r>
            <a:r>
              <a:rPr lang="hu-HU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it-IT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it-IT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 </a:t>
            </a:r>
            <a:r>
              <a:rPr lang="hu-HU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  <a:endParaRPr lang="it-IT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it-IT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lda </a:t>
            </a:r>
            <a:r>
              <a:rPr lang="hu-HU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lang="it-IT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+1</a:t>
            </a:r>
            <a:endParaRPr lang="it-IT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it-IT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adc </a:t>
            </a:r>
            <a:r>
              <a:rPr lang="hu-HU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r>
              <a:rPr lang="it-IT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+1</a:t>
            </a:r>
            <a:endParaRPr lang="it-IT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it-IT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 </a:t>
            </a:r>
            <a:r>
              <a:rPr lang="hu-HU" sz="3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  <a:r>
              <a:rPr lang="it-IT" sz="36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+1</a:t>
            </a:r>
            <a:endParaRPr lang="hu-HU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154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KIM-1</a:t>
            </a: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111303"/>
            <a:ext cx="5157787" cy="3684588"/>
          </a:xfrm>
        </p:spPr>
        <p:txBody>
          <a:bodyPr>
            <a:normAutofit fontScale="92500" lnSpcReduction="10000"/>
          </a:bodyPr>
          <a:lstStyle/>
          <a:p>
            <a:r>
              <a:rPr lang="hu-HU" dirty="0" smtClean="0"/>
              <a:t>MOS </a:t>
            </a:r>
            <a:r>
              <a:rPr lang="hu-HU" dirty="0" err="1" smtClean="0"/>
              <a:t>technology</a:t>
            </a:r>
            <a:r>
              <a:rPr lang="hu-HU" dirty="0" smtClean="0"/>
              <a:t> gyártotta</a:t>
            </a:r>
          </a:p>
          <a:p>
            <a:r>
              <a:rPr lang="hu-HU" dirty="0" smtClean="0"/>
              <a:t>1976-ban jelent meg</a:t>
            </a:r>
          </a:p>
          <a:p>
            <a:r>
              <a:rPr lang="hu-HU" dirty="0" smtClean="0"/>
              <a:t>CPU</a:t>
            </a:r>
            <a:r>
              <a:rPr lang="hu-HU" dirty="0"/>
              <a:t>: </a:t>
            </a:r>
            <a:r>
              <a:rPr lang="hu-HU" dirty="0" smtClean="0"/>
              <a:t>MOS6502</a:t>
            </a:r>
            <a:endParaRPr lang="hu-HU" dirty="0"/>
          </a:p>
          <a:p>
            <a:r>
              <a:rPr lang="hu-HU" dirty="0" smtClean="0"/>
              <a:t>1024 byte </a:t>
            </a:r>
            <a:r>
              <a:rPr lang="hu-HU" dirty="0" err="1" smtClean="0"/>
              <a:t>static</a:t>
            </a:r>
            <a:r>
              <a:rPr lang="hu-HU" dirty="0" smtClean="0"/>
              <a:t> RAM</a:t>
            </a:r>
          </a:p>
          <a:p>
            <a:r>
              <a:rPr lang="hu-HU" dirty="0" smtClean="0"/>
              <a:t>2048 byte ROM</a:t>
            </a:r>
            <a:endParaRPr lang="hu-HU" dirty="0"/>
          </a:p>
          <a:p>
            <a:r>
              <a:rPr lang="hu-HU" dirty="0"/>
              <a:t>6x 7-segment </a:t>
            </a:r>
            <a:r>
              <a:rPr lang="hu-HU" dirty="0" err="1"/>
              <a:t>LEDs</a:t>
            </a:r>
            <a:endParaRPr lang="hu-HU" dirty="0"/>
          </a:p>
          <a:p>
            <a:r>
              <a:rPr lang="hu-HU" dirty="0"/>
              <a:t>24-key </a:t>
            </a:r>
            <a:r>
              <a:rPr lang="hu-HU" dirty="0" smtClean="0"/>
              <a:t>számológép billentyűzet</a:t>
            </a:r>
            <a:endParaRPr lang="hu-HU" dirty="0"/>
          </a:p>
          <a:p>
            <a:r>
              <a:rPr lang="hu-HU" dirty="0"/>
              <a:t>2x </a:t>
            </a:r>
            <a:r>
              <a:rPr lang="hu-HU" dirty="0" smtClean="0"/>
              <a:t>soros port</a:t>
            </a:r>
            <a:endParaRPr lang="hu-HU" dirty="0"/>
          </a:p>
        </p:txBody>
      </p:sp>
      <p:pic>
        <p:nvPicPr>
          <p:cNvPr id="7" name="Tartalom helye 6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834" y="555942"/>
            <a:ext cx="4203623" cy="5633721"/>
          </a:xfrm>
        </p:spPr>
      </p:pic>
    </p:spTree>
    <p:extLst>
      <p:ext uri="{BB962C8B-B14F-4D97-AF65-F5344CB8AC3E}">
        <p14:creationId xmlns:p14="http://schemas.microsoft.com/office/powerpoint/2010/main" val="93000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/>
          <p:cNvSpPr/>
          <p:nvPr/>
        </p:nvSpPr>
        <p:spPr>
          <a:xfrm>
            <a:off x="282388" y="1344706"/>
            <a:ext cx="11618259" cy="51233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6502: előjeles 16 bites osztás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95835" y="1358153"/>
            <a:ext cx="11591365" cy="5109882"/>
          </a:xfrm>
        </p:spPr>
        <p:txBody>
          <a:bodyPr numCol="6" spcCol="180000">
            <a:noAutofit/>
          </a:bodyPr>
          <a:lstStyle/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.</a:t>
            </a:r>
            <a:r>
              <a:rPr lang="hu-HU" sz="1600" dirty="0" err="1"/>
              <a:t>macro</a:t>
            </a:r>
            <a:r>
              <a:rPr lang="hu-HU" sz="1600" dirty="0"/>
              <a:t> </a:t>
            </a:r>
            <a:r>
              <a:rPr lang="hu-HU" sz="1600" dirty="0" err="1" smtClean="0"/>
              <a:t>Twoscompl</a:t>
            </a:r>
            <a:r>
              <a:rPr lang="hu-HU" sz="1600" dirty="0" smtClean="0"/>
              <a:t>(</a:t>
            </a:r>
            <a:r>
              <a:rPr lang="hu-HU" sz="1600" dirty="0" err="1" smtClean="0"/>
              <a:t>reg</a:t>
            </a:r>
            <a:r>
              <a:rPr lang="hu-HU" sz="1600" dirty="0"/>
              <a:t>){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lda</a:t>
            </a:r>
            <a:r>
              <a:rPr lang="hu-HU" sz="1600" dirty="0"/>
              <a:t> </a:t>
            </a:r>
            <a:r>
              <a:rPr lang="hu-HU" sz="1600" dirty="0" err="1"/>
              <a:t>reg</a:t>
            </a:r>
            <a:r>
              <a:rPr lang="hu-HU" sz="1600" dirty="0"/>
              <a:t>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eor</a:t>
            </a:r>
            <a:r>
              <a:rPr lang="hu-HU" sz="1600" dirty="0"/>
              <a:t> #</a:t>
            </a:r>
            <a:r>
              <a:rPr lang="hu-HU" sz="1600" dirty="0" err="1"/>
              <a:t>$ff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sta</a:t>
            </a:r>
            <a:r>
              <a:rPr lang="hu-HU" sz="1600" dirty="0"/>
              <a:t> </a:t>
            </a:r>
            <a:r>
              <a:rPr lang="hu-HU" sz="1600" dirty="0" err="1"/>
              <a:t>reg</a:t>
            </a:r>
            <a:r>
              <a:rPr lang="hu-HU" sz="1600" dirty="0"/>
              <a:t>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lda</a:t>
            </a:r>
            <a:r>
              <a:rPr lang="hu-HU" sz="1600" dirty="0"/>
              <a:t> </a:t>
            </a:r>
            <a:r>
              <a:rPr lang="hu-HU" sz="1600" dirty="0" err="1"/>
              <a:t>reg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eor</a:t>
            </a:r>
            <a:r>
              <a:rPr lang="hu-HU" sz="1600" dirty="0"/>
              <a:t> #</a:t>
            </a:r>
            <a:r>
              <a:rPr lang="hu-HU" sz="1600" dirty="0" err="1"/>
              <a:t>$ff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clc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adc</a:t>
            </a:r>
            <a:r>
              <a:rPr lang="hu-HU" sz="1600" dirty="0"/>
              <a:t> #$01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sta</a:t>
            </a:r>
            <a:r>
              <a:rPr lang="hu-HU" sz="1600" dirty="0"/>
              <a:t> </a:t>
            </a:r>
            <a:r>
              <a:rPr lang="hu-HU" sz="1600" dirty="0" err="1"/>
              <a:t>reg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bne</a:t>
            </a:r>
            <a:r>
              <a:rPr lang="hu-HU" sz="1600" dirty="0"/>
              <a:t> !</a:t>
            </a:r>
            <a:r>
              <a:rPr lang="hu-HU" sz="1600" dirty="0" err="1"/>
              <a:t>skip</a:t>
            </a:r>
            <a:r>
              <a:rPr lang="hu-HU" sz="1600" dirty="0"/>
              <a:t>+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inc</a:t>
            </a:r>
            <a:r>
              <a:rPr lang="hu-HU" sz="1600" dirty="0"/>
              <a:t> </a:t>
            </a:r>
            <a:r>
              <a:rPr lang="hu-HU" sz="1600" dirty="0" err="1"/>
              <a:t>reg</a:t>
            </a:r>
            <a:r>
              <a:rPr lang="hu-HU" sz="1600" dirty="0"/>
              <a:t>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!</a:t>
            </a:r>
            <a:r>
              <a:rPr lang="hu-HU" sz="1600" dirty="0" err="1"/>
              <a:t>skip</a:t>
            </a:r>
            <a:r>
              <a:rPr lang="hu-HU" sz="1600" dirty="0"/>
              <a:t>: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}</a:t>
            </a:r>
          </a:p>
          <a:p>
            <a:pPr marL="0" indent="0">
              <a:buNone/>
              <a:tabLst>
                <a:tab pos="363538" algn="l"/>
              </a:tabLst>
            </a:pP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_NUCL_DIV16: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ldx</a:t>
            </a:r>
            <a:r>
              <a:rPr lang="hu-HU" sz="1600" dirty="0"/>
              <a:t> #$00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lda</a:t>
            </a:r>
            <a:r>
              <a:rPr lang="hu-HU" sz="1600" dirty="0"/>
              <a:t> r1+1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bpl</a:t>
            </a:r>
            <a:r>
              <a:rPr lang="hu-HU" sz="1600" dirty="0"/>
              <a:t> !</a:t>
            </a:r>
            <a:r>
              <a:rPr lang="hu-HU" sz="1600" dirty="0" err="1"/>
              <a:t>skip</a:t>
            </a:r>
            <a:r>
              <a:rPr lang="hu-HU" sz="1600" dirty="0"/>
              <a:t>+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 smtClean="0"/>
              <a:t>Twoscompl</a:t>
            </a:r>
            <a:r>
              <a:rPr lang="hu-HU" sz="1600" dirty="0" smtClean="0"/>
              <a:t>(r1</a:t>
            </a:r>
            <a:r>
              <a:rPr lang="hu-HU" sz="1600" dirty="0"/>
              <a:t>)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inx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!</a:t>
            </a:r>
            <a:r>
              <a:rPr lang="hu-HU" sz="1600" dirty="0" err="1"/>
              <a:t>skip</a:t>
            </a:r>
            <a:r>
              <a:rPr lang="hu-HU" sz="1600" dirty="0"/>
              <a:t>: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lda</a:t>
            </a:r>
            <a:r>
              <a:rPr lang="hu-HU" sz="1600" dirty="0"/>
              <a:t> r0+1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bpl</a:t>
            </a:r>
            <a:r>
              <a:rPr lang="hu-HU" sz="1600" dirty="0"/>
              <a:t> !skip2+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 smtClean="0"/>
              <a:t>Twoscompl</a:t>
            </a:r>
            <a:r>
              <a:rPr lang="hu-HU" sz="1600" dirty="0" smtClean="0"/>
              <a:t>(r0</a:t>
            </a:r>
            <a:r>
              <a:rPr lang="hu-HU" sz="1600" dirty="0"/>
              <a:t>)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inx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!skip2: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txa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pha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jsr</a:t>
            </a:r>
            <a:r>
              <a:rPr lang="hu-HU" sz="1600" dirty="0"/>
              <a:t> _NUCL_DIVU16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pla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and #$01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beq</a:t>
            </a:r>
            <a:r>
              <a:rPr lang="hu-HU" sz="1600" dirty="0"/>
              <a:t> !q+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 smtClean="0"/>
              <a:t>Twoscompl</a:t>
            </a:r>
            <a:r>
              <a:rPr lang="hu-HU" sz="1600" dirty="0" smtClean="0"/>
              <a:t>(r1</a:t>
            </a:r>
            <a:r>
              <a:rPr lang="hu-HU" sz="1600" dirty="0"/>
              <a:t>)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!q:	</a:t>
            </a:r>
            <a:r>
              <a:rPr lang="hu-HU" sz="1600" dirty="0" err="1"/>
              <a:t>rts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_NUCL_DIVU16: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.var </a:t>
            </a:r>
            <a:r>
              <a:rPr lang="hu-HU" sz="1600" dirty="0" err="1"/>
              <a:t>divisor</a:t>
            </a:r>
            <a:r>
              <a:rPr lang="hu-HU" sz="1600" dirty="0"/>
              <a:t>=r0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.var </a:t>
            </a:r>
            <a:r>
              <a:rPr lang="hu-HU" sz="1600" dirty="0" err="1"/>
              <a:t>dividend</a:t>
            </a:r>
            <a:r>
              <a:rPr lang="hu-HU" sz="1600" dirty="0"/>
              <a:t>=r1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.var </a:t>
            </a:r>
            <a:r>
              <a:rPr lang="hu-HU" sz="1600" dirty="0" err="1"/>
              <a:t>remainder</a:t>
            </a:r>
            <a:r>
              <a:rPr lang="hu-HU" sz="1600" dirty="0"/>
              <a:t>=r2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.var </a:t>
            </a:r>
            <a:r>
              <a:rPr lang="hu-HU" sz="1600" dirty="0" err="1"/>
              <a:t>result</a:t>
            </a:r>
            <a:r>
              <a:rPr lang="hu-HU" sz="1600" dirty="0"/>
              <a:t>=</a:t>
            </a:r>
            <a:r>
              <a:rPr lang="hu-HU" sz="1600" dirty="0" err="1"/>
              <a:t>dividend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lda</a:t>
            </a:r>
            <a:r>
              <a:rPr lang="hu-HU" sz="1600" dirty="0"/>
              <a:t> #0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sta</a:t>
            </a:r>
            <a:r>
              <a:rPr lang="hu-HU" sz="1600" dirty="0"/>
              <a:t> </a:t>
            </a:r>
            <a:r>
              <a:rPr lang="hu-HU" sz="1600" dirty="0" err="1"/>
              <a:t>remainder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sta</a:t>
            </a:r>
            <a:r>
              <a:rPr lang="hu-HU" sz="1600" dirty="0"/>
              <a:t> </a:t>
            </a:r>
            <a:r>
              <a:rPr lang="hu-HU" sz="1600" dirty="0" err="1"/>
              <a:t>remainder</a:t>
            </a:r>
            <a:r>
              <a:rPr lang="hu-HU" sz="1600" dirty="0"/>
              <a:t>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ldx</a:t>
            </a:r>
            <a:r>
              <a:rPr lang="hu-HU" sz="1600" dirty="0"/>
              <a:t> #16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!</a:t>
            </a:r>
            <a:r>
              <a:rPr lang="hu-HU" sz="1600" dirty="0" err="1"/>
              <a:t>divloop</a:t>
            </a:r>
            <a:r>
              <a:rPr lang="hu-HU" sz="1600" dirty="0"/>
              <a:t>: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asl</a:t>
            </a:r>
            <a:r>
              <a:rPr lang="hu-HU" sz="1600" dirty="0"/>
              <a:t> </a:t>
            </a:r>
            <a:r>
              <a:rPr lang="hu-HU" sz="1600" dirty="0" err="1"/>
              <a:t>dividend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rol</a:t>
            </a:r>
            <a:r>
              <a:rPr lang="hu-HU" sz="1600" dirty="0"/>
              <a:t> </a:t>
            </a:r>
            <a:r>
              <a:rPr lang="hu-HU" sz="1600" dirty="0" err="1"/>
              <a:t>dividend</a:t>
            </a:r>
            <a:r>
              <a:rPr lang="hu-HU" sz="1600" dirty="0"/>
              <a:t>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rol</a:t>
            </a:r>
            <a:r>
              <a:rPr lang="hu-HU" sz="1600" dirty="0"/>
              <a:t> </a:t>
            </a:r>
            <a:r>
              <a:rPr lang="hu-HU" sz="1600" dirty="0" err="1"/>
              <a:t>remainder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rol</a:t>
            </a:r>
            <a:r>
              <a:rPr lang="hu-HU" sz="1600" dirty="0"/>
              <a:t> </a:t>
            </a:r>
            <a:r>
              <a:rPr lang="hu-HU" sz="1600" dirty="0" err="1"/>
              <a:t>remainder</a:t>
            </a:r>
            <a:r>
              <a:rPr lang="hu-HU" sz="1600" dirty="0"/>
              <a:t>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lda</a:t>
            </a:r>
            <a:r>
              <a:rPr lang="hu-HU" sz="1600" dirty="0"/>
              <a:t> </a:t>
            </a:r>
            <a:r>
              <a:rPr lang="hu-HU" sz="1600" dirty="0" err="1"/>
              <a:t>remainder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sec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sbc</a:t>
            </a:r>
            <a:r>
              <a:rPr lang="hu-HU" sz="1600" dirty="0"/>
              <a:t> </a:t>
            </a:r>
            <a:r>
              <a:rPr lang="hu-HU" sz="1600" dirty="0" err="1"/>
              <a:t>divisor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tay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lda</a:t>
            </a:r>
            <a:r>
              <a:rPr lang="hu-HU" sz="1600" dirty="0"/>
              <a:t> </a:t>
            </a:r>
            <a:r>
              <a:rPr lang="hu-HU" sz="1600" dirty="0" err="1"/>
              <a:t>remainder</a:t>
            </a:r>
            <a:r>
              <a:rPr lang="hu-HU" sz="1600" dirty="0"/>
              <a:t>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sbc</a:t>
            </a:r>
            <a:r>
              <a:rPr lang="hu-HU" sz="1600" dirty="0"/>
              <a:t> </a:t>
            </a:r>
            <a:r>
              <a:rPr lang="hu-HU" sz="1600" dirty="0" err="1"/>
              <a:t>divisor</a:t>
            </a:r>
            <a:r>
              <a:rPr lang="hu-HU" sz="1600" dirty="0"/>
              <a:t>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bcc</a:t>
            </a:r>
            <a:r>
              <a:rPr lang="hu-HU" sz="1600" dirty="0"/>
              <a:t> !</a:t>
            </a:r>
            <a:r>
              <a:rPr lang="hu-HU" sz="1600" dirty="0" err="1"/>
              <a:t>skip</a:t>
            </a:r>
            <a:r>
              <a:rPr lang="hu-HU" sz="1600" dirty="0"/>
              <a:t>+</a:t>
            </a:r>
          </a:p>
          <a:p>
            <a:pPr marL="0" indent="0">
              <a:buNone/>
              <a:tabLst>
                <a:tab pos="363538" algn="l"/>
              </a:tabLst>
            </a:pP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sta</a:t>
            </a:r>
            <a:r>
              <a:rPr lang="hu-HU" sz="1600" dirty="0"/>
              <a:t> </a:t>
            </a:r>
            <a:r>
              <a:rPr lang="hu-HU" sz="1600" dirty="0" err="1"/>
              <a:t>remainder</a:t>
            </a:r>
            <a:r>
              <a:rPr lang="hu-HU" sz="1600" dirty="0"/>
              <a:t>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sty</a:t>
            </a:r>
            <a:r>
              <a:rPr lang="hu-HU" sz="1600" dirty="0"/>
              <a:t> </a:t>
            </a:r>
            <a:r>
              <a:rPr lang="hu-HU" sz="1600" dirty="0" err="1"/>
              <a:t>remainder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inc</a:t>
            </a:r>
            <a:r>
              <a:rPr lang="hu-HU" sz="1600" dirty="0"/>
              <a:t> </a:t>
            </a:r>
            <a:r>
              <a:rPr lang="hu-HU" sz="1600" dirty="0" err="1"/>
              <a:t>result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!</a:t>
            </a:r>
            <a:r>
              <a:rPr lang="hu-HU" sz="1600" dirty="0" err="1"/>
              <a:t>skip</a:t>
            </a:r>
            <a:r>
              <a:rPr lang="hu-HU" sz="1600" dirty="0"/>
              <a:t>: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dex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bne</a:t>
            </a:r>
            <a:r>
              <a:rPr lang="hu-HU" sz="1600" dirty="0"/>
              <a:t> !</a:t>
            </a:r>
            <a:r>
              <a:rPr lang="hu-HU" sz="1600" dirty="0" err="1"/>
              <a:t>divloop-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	</a:t>
            </a:r>
            <a:r>
              <a:rPr lang="hu-HU" sz="1600" dirty="0" err="1"/>
              <a:t>rts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_</a:t>
            </a:r>
            <a:r>
              <a:rPr lang="hu-HU" sz="1600" dirty="0" err="1"/>
              <a:t>div</a:t>
            </a:r>
            <a:r>
              <a:rPr lang="hu-HU" sz="1600" dirty="0"/>
              <a:t>: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ldy</a:t>
            </a:r>
            <a:r>
              <a:rPr lang="hu-HU" sz="1600" dirty="0"/>
              <a:t> #3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!</a:t>
            </a:r>
            <a:r>
              <a:rPr lang="hu-HU" sz="1600" dirty="0" err="1"/>
              <a:t>copy</a:t>
            </a:r>
            <a:r>
              <a:rPr lang="hu-HU" sz="1600" dirty="0"/>
              <a:t>: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lda</a:t>
            </a:r>
            <a:r>
              <a:rPr lang="hu-HU" sz="1600" dirty="0"/>
              <a:t> (</a:t>
            </a:r>
            <a:r>
              <a:rPr lang="hu-HU" sz="1600" dirty="0" err="1"/>
              <a:t>sp</a:t>
            </a:r>
            <a:r>
              <a:rPr lang="hu-HU" sz="1600" dirty="0"/>
              <a:t>),y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sta</a:t>
            </a:r>
            <a:r>
              <a:rPr lang="hu-HU" sz="1600" dirty="0"/>
              <a:t> r0,y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dey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bpl</a:t>
            </a:r>
            <a:r>
              <a:rPr lang="hu-HU" sz="1600" dirty="0"/>
              <a:t> !</a:t>
            </a:r>
            <a:r>
              <a:rPr lang="hu-HU" sz="1600" dirty="0" err="1"/>
              <a:t>copy-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jsr</a:t>
            </a:r>
            <a:r>
              <a:rPr lang="hu-HU" sz="1600" dirty="0"/>
              <a:t> _NUCL_DIV16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jsr</a:t>
            </a:r>
            <a:r>
              <a:rPr lang="hu-HU" sz="1600" dirty="0"/>
              <a:t> _drop1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ldy</a:t>
            </a:r>
            <a:r>
              <a:rPr lang="hu-HU" sz="1600" dirty="0"/>
              <a:t> #0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lda</a:t>
            </a:r>
            <a:r>
              <a:rPr lang="hu-HU" sz="1600" dirty="0"/>
              <a:t> r1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sta</a:t>
            </a:r>
            <a:r>
              <a:rPr lang="hu-HU" sz="1600" dirty="0"/>
              <a:t> (</a:t>
            </a:r>
            <a:r>
              <a:rPr lang="hu-HU" sz="1600" dirty="0" err="1"/>
              <a:t>sp</a:t>
            </a:r>
            <a:r>
              <a:rPr lang="hu-HU" sz="1600" dirty="0"/>
              <a:t>),y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iny</a:t>
            </a:r>
            <a:endParaRPr lang="hu-HU" sz="1600" dirty="0"/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lda</a:t>
            </a:r>
            <a:r>
              <a:rPr lang="hu-HU" sz="1600" dirty="0"/>
              <a:t> r1+1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sta</a:t>
            </a:r>
            <a:r>
              <a:rPr lang="hu-HU" sz="1600" dirty="0"/>
              <a:t> (</a:t>
            </a:r>
            <a:r>
              <a:rPr lang="hu-HU" sz="1600" dirty="0" err="1"/>
              <a:t>sp</a:t>
            </a:r>
            <a:r>
              <a:rPr lang="hu-HU" sz="1600" dirty="0"/>
              <a:t>),y</a:t>
            </a:r>
          </a:p>
          <a:p>
            <a:pPr marL="0" indent="0">
              <a:buNone/>
              <a:tabLst>
                <a:tab pos="363538" algn="l"/>
              </a:tabLst>
            </a:pPr>
            <a:r>
              <a:rPr lang="hu-HU" sz="1600" dirty="0"/>
              <a:t>    </a:t>
            </a:r>
            <a:r>
              <a:rPr lang="hu-HU" sz="1600" dirty="0" err="1"/>
              <a:t>rts</a:t>
            </a:r>
            <a:endParaRPr lang="hu-HU" sz="1600" dirty="0"/>
          </a:p>
        </p:txBody>
      </p:sp>
    </p:spTree>
    <p:extLst>
      <p:ext uri="{BB962C8B-B14F-4D97-AF65-F5344CB8AC3E}">
        <p14:creationId xmlns:p14="http://schemas.microsoft.com/office/powerpoint/2010/main" val="45406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Demo</a:t>
            </a:r>
            <a:r>
              <a:rPr lang="hu-HU" dirty="0" smtClean="0"/>
              <a:t> 5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574" y="0"/>
            <a:ext cx="61186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488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72"/>
            <a:ext cx="12194979" cy="6856327"/>
          </a:xfrm>
          <a:prstGeom prst="rect">
            <a:avLst/>
          </a:prstGeom>
        </p:spPr>
      </p:pic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8830235" y="302359"/>
            <a:ext cx="3361765" cy="655564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START: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LDA #&lt;STACKSEG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STA SP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LDA #&gt;STACKSEG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STA SP+1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//.BREAK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LDA #&lt;1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LDX #&gt;1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JSR _PUSHAX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LDY #0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LDA (SP),Y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STA A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INY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LDA (SP),Y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STA A+1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JSR _DROP1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LDA #&lt;1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LDX #&gt;1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JSR _PUSHAX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LDY #0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LDA (SP),Y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STA B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INY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LDA (SP),Y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STA B+1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JSR _DROP1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LDA #&lt;0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LDX #&gt;0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JSR _PUSHAX</a:t>
            </a:r>
            <a:br>
              <a:rPr kumimoji="0" lang="hu-HU" altLang="hu-H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hu-HU" altLang="hu-H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947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459" y="3352159"/>
            <a:ext cx="7091082" cy="3044228"/>
          </a:xfrm>
          <a:prstGeom prst="rect">
            <a:avLst/>
          </a:prstGeom>
        </p:spPr>
      </p:pic>
      <p:sp>
        <p:nvSpPr>
          <p:cNvPr id="4" name="Cím 1"/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smtClean="0"/>
              <a:t>Magas szintű programnyelvek: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hu-HU" dirty="0" smtClean="0"/>
              <a:t>elvontabbak,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hu-HU" dirty="0" smtClean="0"/>
              <a:t>könnyebben </a:t>
            </a:r>
            <a:r>
              <a:rPr lang="hu-HU" dirty="0"/>
              <a:t>használhatóak és </a:t>
            </a:r>
            <a:endParaRPr lang="hu-HU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hu-HU" dirty="0" smtClean="0"/>
              <a:t>platform-függetlenebbek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9789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De hogyan érti meg ezt a számítógép?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825625"/>
            <a:ext cx="6880412" cy="4351338"/>
          </a:xfrm>
        </p:spPr>
        <p:txBody>
          <a:bodyPr>
            <a:normAutofit/>
          </a:bodyPr>
          <a:lstStyle/>
          <a:p>
            <a:r>
              <a:rPr lang="hu-HU" dirty="0" err="1" smtClean="0"/>
              <a:t>Interpreterek</a:t>
            </a:r>
            <a:endParaRPr lang="hu-HU" dirty="0" smtClean="0"/>
          </a:p>
          <a:p>
            <a:pPr lvl="1"/>
            <a:r>
              <a:rPr lang="hu-HU" dirty="0"/>
              <a:t>A forráskódot az </a:t>
            </a:r>
            <a:r>
              <a:rPr lang="hu-HU" dirty="0" err="1"/>
              <a:t>interpreter</a:t>
            </a:r>
            <a:r>
              <a:rPr lang="hu-HU" dirty="0"/>
              <a:t> értelmezi és </a:t>
            </a:r>
            <a:r>
              <a:rPr lang="hu-HU" dirty="0" smtClean="0"/>
              <a:t>azonnal végrehajtja</a:t>
            </a:r>
            <a:r>
              <a:rPr lang="hu-HU" dirty="0"/>
              <a:t>.</a:t>
            </a:r>
            <a:endParaRPr lang="hu-HU" dirty="0" smtClean="0"/>
          </a:p>
          <a:p>
            <a:r>
              <a:rPr lang="hu-HU" dirty="0" smtClean="0"/>
              <a:t>Fordítóprogramok</a:t>
            </a:r>
          </a:p>
          <a:p>
            <a:pPr lvl="1"/>
            <a:r>
              <a:rPr lang="hu-HU" dirty="0"/>
              <a:t>forráskódot a </a:t>
            </a:r>
            <a:r>
              <a:rPr lang="hu-HU" dirty="0" smtClean="0"/>
              <a:t>fordítóprogram futtatható állománnyá alakítja.</a:t>
            </a:r>
          </a:p>
          <a:p>
            <a:r>
              <a:rPr lang="hu-HU" dirty="0" smtClean="0"/>
              <a:t>És a kettő keveréke</a:t>
            </a:r>
          </a:p>
          <a:p>
            <a:pPr lvl="1"/>
            <a:r>
              <a:rPr lang="hu-HU" dirty="0" smtClean="0"/>
              <a:t>A forrásprogramot egy virtuális gép nyelvére fordítjuk, és egy „szimulátorban” futtatjuk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6542" y="1823760"/>
            <a:ext cx="3181350" cy="4286250"/>
          </a:xfrm>
          <a:prstGeom prst="rect">
            <a:avLst/>
          </a:prstGeom>
        </p:spPr>
      </p:pic>
      <p:sp>
        <p:nvSpPr>
          <p:cNvPr id="5" name="Felhő 4"/>
          <p:cNvSpPr/>
          <p:nvPr/>
        </p:nvSpPr>
        <p:spPr>
          <a:xfrm>
            <a:off x="9587751" y="675903"/>
            <a:ext cx="1909482" cy="1169895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WTF?</a:t>
            </a:r>
            <a:endParaRPr lang="hu-H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5643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SuperScript</a:t>
            </a:r>
            <a:r>
              <a:rPr lang="hu-HU" dirty="0" smtClean="0"/>
              <a:t> V1.0</a:t>
            </a:r>
            <a:endParaRPr lang="hu-HU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056519" y="2619593"/>
            <a:ext cx="6078962" cy="120032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a=2+3*6;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b=10*(25+33)/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-a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 "eredmény:"; //Ez meg egy komment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 b;</a:t>
            </a:r>
            <a:endParaRPr kumimoji="0" lang="hu-HU" altLang="hu-H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81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118679"/>
            <a:ext cx="10515600" cy="1325563"/>
          </a:xfrm>
        </p:spPr>
        <p:txBody>
          <a:bodyPr/>
          <a:lstStyle/>
          <a:p>
            <a:r>
              <a:rPr lang="hu-HU" dirty="0"/>
              <a:t>BNF - Bacchus </a:t>
            </a:r>
            <a:r>
              <a:rPr lang="hu-HU" dirty="0" err="1"/>
              <a:t>Naur</a:t>
            </a:r>
            <a:r>
              <a:rPr lang="hu-HU" dirty="0"/>
              <a:t> </a:t>
            </a:r>
            <a:r>
              <a:rPr lang="hu-HU" dirty="0" err="1"/>
              <a:t>Form</a:t>
            </a: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08000" y="1422400"/>
            <a:ext cx="5856978" cy="522044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hu-HU" dirty="0"/>
              <a:t>program := </a:t>
            </a:r>
            <a:r>
              <a:rPr lang="hu-HU" dirty="0" err="1"/>
              <a:t>command</a:t>
            </a:r>
            <a:r>
              <a:rPr lang="hu-HU" dirty="0"/>
              <a:t>* EOF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 err="1"/>
              <a:t>command</a:t>
            </a:r>
            <a:r>
              <a:rPr lang="hu-HU" dirty="0"/>
              <a:t> := ID "=" </a:t>
            </a:r>
            <a:r>
              <a:rPr lang="hu-HU" dirty="0" err="1"/>
              <a:t>expression</a:t>
            </a:r>
            <a:r>
              <a:rPr lang="hu-HU" dirty="0"/>
              <a:t> ";"|</a:t>
            </a:r>
          </a:p>
          <a:p>
            <a:pPr marL="457200" lvl="1" indent="0">
              <a:buNone/>
            </a:pPr>
            <a:r>
              <a:rPr lang="hu-HU" dirty="0" smtClean="0"/>
              <a:t>"</a:t>
            </a:r>
            <a:r>
              <a:rPr lang="hu-HU" dirty="0"/>
              <a:t>PRINT" STRING ";" </a:t>
            </a:r>
            <a:r>
              <a:rPr lang="hu-HU" dirty="0" smtClean="0"/>
              <a:t>|</a:t>
            </a:r>
          </a:p>
          <a:p>
            <a:pPr marL="457200" lvl="1" indent="0">
              <a:buNone/>
            </a:pPr>
            <a:r>
              <a:rPr lang="hu-HU" dirty="0" smtClean="0"/>
              <a:t>"</a:t>
            </a:r>
            <a:r>
              <a:rPr lang="hu-HU" dirty="0"/>
              <a:t>PRINT" </a:t>
            </a:r>
            <a:r>
              <a:rPr lang="hu-HU" dirty="0" err="1"/>
              <a:t>expression</a:t>
            </a:r>
            <a:r>
              <a:rPr lang="hu-HU" dirty="0"/>
              <a:t> ";"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 err="1"/>
              <a:t>expression</a:t>
            </a:r>
            <a:r>
              <a:rPr lang="hu-HU" dirty="0"/>
              <a:t> := </a:t>
            </a:r>
            <a:r>
              <a:rPr lang="hu-HU" dirty="0" err="1"/>
              <a:t>addsub</a:t>
            </a: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 err="1"/>
              <a:t>addsub</a:t>
            </a:r>
            <a:r>
              <a:rPr lang="hu-HU" dirty="0"/>
              <a:t> := </a:t>
            </a:r>
            <a:r>
              <a:rPr lang="hu-HU" dirty="0" err="1"/>
              <a:t>muldiv</a:t>
            </a:r>
            <a:r>
              <a:rPr lang="hu-HU" dirty="0"/>
              <a:t> (("+"|"-") </a:t>
            </a:r>
            <a:r>
              <a:rPr lang="hu-HU" dirty="0" err="1"/>
              <a:t>muldiv</a:t>
            </a:r>
            <a:r>
              <a:rPr lang="hu-HU" dirty="0"/>
              <a:t>)*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 err="1"/>
              <a:t>muldiv</a:t>
            </a:r>
            <a:r>
              <a:rPr lang="hu-HU" dirty="0"/>
              <a:t> := </a:t>
            </a:r>
            <a:r>
              <a:rPr lang="hu-HU" dirty="0" err="1"/>
              <a:t>factor</a:t>
            </a:r>
            <a:r>
              <a:rPr lang="hu-HU" dirty="0"/>
              <a:t> (("*"|"/"|"%") </a:t>
            </a:r>
            <a:r>
              <a:rPr lang="hu-HU" dirty="0" err="1"/>
              <a:t>factor</a:t>
            </a:r>
            <a:r>
              <a:rPr lang="hu-HU" dirty="0"/>
              <a:t>)*</a:t>
            </a:r>
          </a:p>
          <a:p>
            <a:pPr marL="0" indent="0">
              <a:buNone/>
            </a:pPr>
            <a:endParaRPr lang="hu-HU" dirty="0"/>
          </a:p>
          <a:p>
            <a:pPr marL="444500" indent="-444500">
              <a:buNone/>
            </a:pPr>
            <a:r>
              <a:rPr lang="hu-HU" dirty="0" err="1"/>
              <a:t>factor</a:t>
            </a:r>
            <a:r>
              <a:rPr lang="hu-HU" dirty="0"/>
              <a:t> := ID | NUMBER | "-" </a:t>
            </a:r>
            <a:r>
              <a:rPr lang="hu-HU" dirty="0" err="1"/>
              <a:t>factor</a:t>
            </a:r>
            <a:r>
              <a:rPr lang="hu-HU" dirty="0"/>
              <a:t> | "(" </a:t>
            </a:r>
            <a:r>
              <a:rPr lang="hu-HU" dirty="0" err="1"/>
              <a:t>expression</a:t>
            </a:r>
            <a:r>
              <a:rPr lang="hu-HU" dirty="0"/>
              <a:t> ")"</a:t>
            </a:r>
          </a:p>
        </p:txBody>
      </p:sp>
      <p:sp>
        <p:nvSpPr>
          <p:cNvPr id="9" name="Téglalap 8"/>
          <p:cNvSpPr/>
          <p:nvPr/>
        </p:nvSpPr>
        <p:spPr>
          <a:xfrm>
            <a:off x="6550284" y="1205314"/>
            <a:ext cx="5444489" cy="55451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017" y="3756444"/>
            <a:ext cx="4486275" cy="714375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017" y="2026845"/>
            <a:ext cx="4762500" cy="1085850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017" y="3222205"/>
            <a:ext cx="2228850" cy="476250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017" y="5356644"/>
            <a:ext cx="4124325" cy="1390650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017" y="4546161"/>
            <a:ext cx="5124450" cy="714375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017" y="1358508"/>
            <a:ext cx="3267075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2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23" y="2202278"/>
            <a:ext cx="10058400" cy="3031662"/>
          </a:xfrm>
          <a:prstGeom prst="rect">
            <a:avLst/>
          </a:prstGeom>
        </p:spPr>
      </p:pic>
      <p:sp>
        <p:nvSpPr>
          <p:cNvPr id="4" name="Cím 1"/>
          <p:cNvSpPr txBox="1">
            <a:spLocks/>
          </p:cNvSpPr>
          <p:nvPr/>
        </p:nvSpPr>
        <p:spPr>
          <a:xfrm>
            <a:off x="839788" y="67000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err="1" smtClean="0"/>
              <a:t>Compiler</a:t>
            </a:r>
            <a:r>
              <a:rPr lang="hu-HU" dirty="0" smtClean="0"/>
              <a:t> </a:t>
            </a:r>
            <a:r>
              <a:rPr lang="hu-HU" dirty="0" err="1" smtClean="0"/>
              <a:t>pipeline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5325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Lexikai analízis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 smtClean="0"/>
              <a:t>A forrásprogramot a legkisebb értelmes részekre tördeljük. </a:t>
            </a:r>
            <a:r>
              <a:rPr lang="hu-HU" dirty="0" err="1" smtClean="0"/>
              <a:t>Tokenekre</a:t>
            </a:r>
            <a:r>
              <a:rPr lang="hu-HU" dirty="0" smtClean="0"/>
              <a:t> bontjuk, közben a felesleges részeket (szóköz karakterek, megjegyzések) eltávolítjuk:</a:t>
            </a:r>
          </a:p>
          <a:p>
            <a:endParaRPr lang="hu-HU" dirty="0" smtClean="0"/>
          </a:p>
          <a:p>
            <a:pPr lvl="1"/>
            <a:r>
              <a:rPr lang="hu-HU" dirty="0" smtClean="0"/>
              <a:t>Fájl vége (sor vége, ha kell)</a:t>
            </a:r>
          </a:p>
          <a:p>
            <a:pPr lvl="1"/>
            <a:r>
              <a:rPr lang="hu-HU" dirty="0" smtClean="0"/>
              <a:t>Azonosítók</a:t>
            </a:r>
          </a:p>
          <a:p>
            <a:pPr lvl="1"/>
            <a:r>
              <a:rPr lang="hu-HU" dirty="0" smtClean="0"/>
              <a:t>Számok</a:t>
            </a:r>
          </a:p>
          <a:p>
            <a:pPr lvl="1"/>
            <a:r>
              <a:rPr lang="hu-HU" dirty="0" smtClean="0"/>
              <a:t>Kulcsszavak</a:t>
            </a:r>
          </a:p>
          <a:p>
            <a:pPr lvl="1"/>
            <a:r>
              <a:rPr lang="hu-HU" dirty="0" err="1" smtClean="0"/>
              <a:t>Sztringek</a:t>
            </a:r>
            <a:endParaRPr lang="hu-HU" dirty="0" smtClean="0"/>
          </a:p>
          <a:p>
            <a:pPr lvl="1"/>
            <a:r>
              <a:rPr lang="hu-HU" dirty="0" smtClean="0"/>
              <a:t>Írásjelek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2988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10131</TotalTime>
  <Words>563</Words>
  <Application>Microsoft Office PowerPoint</Application>
  <PresentationFormat>Szélesvásznú</PresentationFormat>
  <Paragraphs>278</Paragraphs>
  <Slides>32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Office-téma</vt:lpstr>
      <vt:lpstr>A fordítóprogramok működése</vt:lpstr>
      <vt:lpstr>PowerPoint bemutató</vt:lpstr>
      <vt:lpstr>KIM-1</vt:lpstr>
      <vt:lpstr>PowerPoint bemutató</vt:lpstr>
      <vt:lpstr>De hogyan érti meg ezt a számítógép?</vt:lpstr>
      <vt:lpstr>SuperScript V1.0</vt:lpstr>
      <vt:lpstr>BNF - Bacchus Naur Form</vt:lpstr>
      <vt:lpstr>PowerPoint bemutató</vt:lpstr>
      <vt:lpstr>Lexikai analízis</vt:lpstr>
      <vt:lpstr>Recursive-Descent Lexer</vt:lpstr>
      <vt:lpstr>Demo1</vt:lpstr>
      <vt:lpstr>Szintaktikai elemzés</vt:lpstr>
      <vt:lpstr>a=2+3*6;</vt:lpstr>
      <vt:lpstr>Recursive-Descent Parser</vt:lpstr>
      <vt:lpstr>Demo2</vt:lpstr>
      <vt:lpstr>Lengyel forma</vt:lpstr>
      <vt:lpstr>Virtuális gép specifikáció I.</vt:lpstr>
      <vt:lpstr>Virtuális gép specifikáció II.</vt:lpstr>
      <vt:lpstr>Script=&gt;VM konverzió</vt:lpstr>
      <vt:lpstr>Demo 3</vt:lpstr>
      <vt:lpstr>SuperScript V2.0</vt:lpstr>
      <vt:lpstr>Virtuális gép specifikáció III.</vt:lpstr>
      <vt:lpstr>Új teszt program - Fibonacci-számok</vt:lpstr>
      <vt:lpstr>Script=&gt;VM konverzió</vt:lpstr>
      <vt:lpstr>Demo 4</vt:lpstr>
      <vt:lpstr>MOS 6502 processzor</vt:lpstr>
      <vt:lpstr>MOS 6502 processzor</vt:lpstr>
      <vt:lpstr>Cél platform: Commodore 64</vt:lpstr>
      <vt:lpstr>6502: 16 bites összeadás c=a+b</vt:lpstr>
      <vt:lpstr>6502: előjeles 16 bites osztás</vt:lpstr>
      <vt:lpstr>Demo 5</vt:lpstr>
      <vt:lpstr>PowerPoint bemutató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fordítóprogramok működése</dc:title>
  <dc:creator>Oravecz László</dc:creator>
  <cp:lastModifiedBy>László Oravecz</cp:lastModifiedBy>
  <cp:revision>77</cp:revision>
  <dcterms:created xsi:type="dcterms:W3CDTF">2019-10-30T07:00:42Z</dcterms:created>
  <dcterms:modified xsi:type="dcterms:W3CDTF">2020-02-02T21:23:21Z</dcterms:modified>
</cp:coreProperties>
</file>

<file path=docProps/thumbnail.jpeg>
</file>